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adana sekcija" id="{6309227B-3EC9-45F5-A0B9-EC4CE73FE3CE}">
          <p14:sldIdLst>
            <p14:sldId id="257"/>
            <p14:sldId id="258"/>
            <p14:sldId id="259"/>
            <p14:sldId id="260"/>
            <p14:sldId id="261"/>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hr-HR"/>
              <a:t>Kliknite da biste uredili stil naslova matrice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3/29/2020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563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r-HR"/>
              <a:t>Kliknite ikonu da biste dodali  sliku</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856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022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096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1672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540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r-HR"/>
              <a:t>Kliknite ikonu da biste dodali  sliku</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r-HR"/>
              <a:t>Kliknite ikonu da biste dodali  sliku</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r-HR"/>
              <a:t>Kliknite ikonu da biste dodali  sliku</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3361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543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565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565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hr-HR"/>
              <a:t>Kliknite da biste uredili stil naslova matrice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286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214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141410" y="3073397"/>
            <a:ext cx="4878391" cy="2717801"/>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72200" y="3073397"/>
            <a:ext cx="4875210" cy="2717801"/>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678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956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808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r-HR"/>
              <a:t>Kliknite da biste uredili stil naslova matrice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198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309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3/29/2020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03002400"/>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9874FFC-E9F3-4303-801E-E1BA73F32389}"/>
              </a:ext>
            </a:extLst>
          </p:cNvPr>
          <p:cNvSpPr>
            <a:spLocks noGrp="1"/>
          </p:cNvSpPr>
          <p:nvPr>
            <p:ph type="ctrTitle"/>
          </p:nvPr>
        </p:nvSpPr>
        <p:spPr/>
        <p:txBody>
          <a:bodyPr>
            <a:normAutofit/>
          </a:bodyPr>
          <a:lstStyle/>
          <a:p>
            <a:pPr algn="ctr"/>
            <a:r>
              <a:rPr lang="hr-HR" sz="8000" dirty="0">
                <a:latin typeface="Calibri" panose="020F0502020204030204" pitchFamily="34" charset="0"/>
                <a:cs typeface="Calibri" panose="020F0502020204030204" pitchFamily="34" charset="0"/>
              </a:rPr>
              <a:t>Šuma </a:t>
            </a:r>
            <a:br>
              <a:rPr lang="hr-HR" sz="8000" dirty="0">
                <a:latin typeface="Calibri" panose="020F0502020204030204" pitchFamily="34" charset="0"/>
                <a:cs typeface="Calibri" panose="020F0502020204030204" pitchFamily="34" charset="0"/>
              </a:rPr>
            </a:br>
            <a:r>
              <a:rPr lang="hr-HR" sz="8000" dirty="0" err="1">
                <a:latin typeface="Calibri" panose="020F0502020204030204" pitchFamily="34" charset="0"/>
                <a:cs typeface="Calibri" panose="020F0502020204030204" pitchFamily="34" charset="0"/>
              </a:rPr>
              <a:t>striborova</a:t>
            </a:r>
            <a:endParaRPr lang="en-GB" sz="8000" dirty="0">
              <a:latin typeface="Calibri" panose="020F0502020204030204" pitchFamily="34" charset="0"/>
              <a:cs typeface="Calibri" panose="020F0502020204030204" pitchFamily="34" charset="0"/>
            </a:endParaRPr>
          </a:p>
        </p:txBody>
      </p:sp>
      <p:sp>
        <p:nvSpPr>
          <p:cNvPr id="3" name="Podnaslov 2">
            <a:extLst>
              <a:ext uri="{FF2B5EF4-FFF2-40B4-BE49-F238E27FC236}">
                <a16:creationId xmlns:a16="http://schemas.microsoft.com/office/drawing/2014/main" id="{58F8C19F-1362-4941-AA48-C2CE326CE4EC}"/>
              </a:ext>
            </a:extLst>
          </p:cNvPr>
          <p:cNvSpPr>
            <a:spLocks noGrp="1"/>
          </p:cNvSpPr>
          <p:nvPr>
            <p:ph type="subTitle" idx="1"/>
          </p:nvPr>
        </p:nvSpPr>
        <p:spPr/>
        <p:txBody>
          <a:bodyPr/>
          <a:lstStyle/>
          <a:p>
            <a:r>
              <a:rPr lang="hr-HR" dirty="0"/>
              <a:t>																																		</a:t>
            </a:r>
            <a:r>
              <a:rPr lang="hr-HR" dirty="0">
                <a:solidFill>
                  <a:srgbClr val="FFFF00"/>
                </a:solidFill>
              </a:rPr>
              <a:t>Vito Brković</a:t>
            </a:r>
            <a:endParaRPr lang="en-GB" dirty="0">
              <a:solidFill>
                <a:srgbClr val="FFFF00"/>
              </a:solidFill>
            </a:endParaRPr>
          </a:p>
        </p:txBody>
      </p:sp>
    </p:spTree>
    <p:extLst>
      <p:ext uri="{BB962C8B-B14F-4D97-AF65-F5344CB8AC3E}">
        <p14:creationId xmlns:p14="http://schemas.microsoft.com/office/powerpoint/2010/main" val="318930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EDEB9A-93EC-4E49-949F-25C59DB2F6F1}"/>
              </a:ext>
            </a:extLst>
          </p:cNvPr>
          <p:cNvSpPr>
            <a:spLocks noGrp="1"/>
          </p:cNvSpPr>
          <p:nvPr>
            <p:ph type="title"/>
          </p:nvPr>
        </p:nvSpPr>
        <p:spPr/>
        <p:txBody>
          <a:bodyPr/>
          <a:lstStyle/>
          <a:p>
            <a:r>
              <a:rPr lang="hr-HR" dirty="0"/>
              <a:t>		Neobične i nepoznate riječi</a:t>
            </a:r>
            <a:endParaRPr lang="en-GB" dirty="0"/>
          </a:p>
        </p:txBody>
      </p:sp>
      <p:sp>
        <p:nvSpPr>
          <p:cNvPr id="3" name="Rezervirano mjesto sadržaja 2">
            <a:extLst>
              <a:ext uri="{FF2B5EF4-FFF2-40B4-BE49-F238E27FC236}">
                <a16:creationId xmlns:a16="http://schemas.microsoft.com/office/drawing/2014/main" id="{264A90DD-F5D5-4800-8A70-63EE8F6C6A4A}"/>
              </a:ext>
            </a:extLst>
          </p:cNvPr>
          <p:cNvSpPr>
            <a:spLocks noGrp="1"/>
          </p:cNvSpPr>
          <p:nvPr>
            <p:ph idx="1"/>
          </p:nvPr>
        </p:nvSpPr>
        <p:spPr/>
        <p:txBody>
          <a:bodyPr/>
          <a:lstStyle/>
          <a:p>
            <a:r>
              <a:rPr lang="hr-HR" dirty="0" err="1"/>
              <a:t>baća</a:t>
            </a:r>
            <a:r>
              <a:rPr lang="hr-HR" dirty="0"/>
              <a:t>-brat</a:t>
            </a:r>
          </a:p>
          <a:p>
            <a:r>
              <a:rPr lang="hr-HR" dirty="0"/>
              <a:t>studen-hladan</a:t>
            </a:r>
          </a:p>
          <a:p>
            <a:r>
              <a:rPr lang="hr-HR" dirty="0"/>
              <a:t>hvat-mjera za dužinu</a:t>
            </a:r>
          </a:p>
          <a:p>
            <a:r>
              <a:rPr lang="hr-HR" dirty="0"/>
              <a:t>nakaniti-odlučiti</a:t>
            </a:r>
          </a:p>
          <a:p>
            <a:r>
              <a:rPr lang="hr-HR" dirty="0"/>
              <a:t>đerdan-ogrlica</a:t>
            </a:r>
            <a:endParaRPr lang="en-GB" dirty="0"/>
          </a:p>
        </p:txBody>
      </p:sp>
    </p:spTree>
    <p:extLst>
      <p:ext uri="{BB962C8B-B14F-4D97-AF65-F5344CB8AC3E}">
        <p14:creationId xmlns:p14="http://schemas.microsoft.com/office/powerpoint/2010/main" val="129375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844E6ACC-93CF-4D2E-9642-F680D7C835A1}"/>
              </a:ext>
            </a:extLst>
          </p:cNvPr>
          <p:cNvSpPr>
            <a:spLocks noGrp="1"/>
          </p:cNvSpPr>
          <p:nvPr>
            <p:ph type="title"/>
          </p:nvPr>
        </p:nvSpPr>
        <p:spPr/>
        <p:txBody>
          <a:bodyPr/>
          <a:lstStyle/>
          <a:p>
            <a:r>
              <a:rPr lang="hr-HR" dirty="0">
                <a:latin typeface="Calibri" panose="020F0502020204030204" pitchFamily="34" charset="0"/>
                <a:cs typeface="Calibri" panose="020F0502020204030204" pitchFamily="34" charset="0"/>
              </a:rPr>
              <a:t>Tema, likovi i poruka</a:t>
            </a:r>
            <a:endParaRPr lang="en-GB" dirty="0">
              <a:latin typeface="Calibri" panose="020F0502020204030204" pitchFamily="34" charset="0"/>
              <a:cs typeface="Calibri" panose="020F0502020204030204" pitchFamily="34" charset="0"/>
            </a:endParaRPr>
          </a:p>
        </p:txBody>
      </p:sp>
      <p:sp>
        <p:nvSpPr>
          <p:cNvPr id="8" name="Rezervirano mjesto sadržaja 7">
            <a:extLst>
              <a:ext uri="{FF2B5EF4-FFF2-40B4-BE49-F238E27FC236}">
                <a16:creationId xmlns:a16="http://schemas.microsoft.com/office/drawing/2014/main" id="{52B22D95-8A27-4D64-92A5-3656CD96615A}"/>
              </a:ext>
            </a:extLst>
          </p:cNvPr>
          <p:cNvSpPr>
            <a:spLocks noGrp="1"/>
          </p:cNvSpPr>
          <p:nvPr>
            <p:ph idx="1"/>
          </p:nvPr>
        </p:nvSpPr>
        <p:spPr/>
        <p:txBody>
          <a:bodyPr/>
          <a:lstStyle/>
          <a:p>
            <a:pPr marL="0" indent="0">
              <a:buNone/>
            </a:pPr>
            <a:r>
              <a:rPr lang="hr-HR" dirty="0"/>
              <a:t>Tema: Šuma Striborova</a:t>
            </a:r>
          </a:p>
          <a:p>
            <a:pPr marL="0" indent="0">
              <a:buNone/>
            </a:pPr>
            <a:r>
              <a:rPr lang="hr-HR" dirty="0"/>
              <a:t>Likovi: Domaći, </a:t>
            </a:r>
            <a:r>
              <a:rPr lang="hr-HR" dirty="0" err="1"/>
              <a:t>Stribor</a:t>
            </a:r>
            <a:r>
              <a:rPr lang="hr-HR" dirty="0"/>
              <a:t>, snaha, sin i starica.</a:t>
            </a:r>
          </a:p>
          <a:p>
            <a:pPr marL="0" indent="0">
              <a:buNone/>
            </a:pPr>
            <a:r>
              <a:rPr lang="hr-HR" dirty="0"/>
              <a:t>Poruka:  Ne vjeruj nikome iz začarane šume.</a:t>
            </a:r>
          </a:p>
          <a:p>
            <a:pPr marL="0" indent="0">
              <a:buNone/>
            </a:pPr>
            <a:endParaRPr lang="en-GB" dirty="0"/>
          </a:p>
        </p:txBody>
      </p:sp>
    </p:spTree>
    <p:extLst>
      <p:ext uri="{BB962C8B-B14F-4D97-AF65-F5344CB8AC3E}">
        <p14:creationId xmlns:p14="http://schemas.microsoft.com/office/powerpoint/2010/main" val="412114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6D1F12-E3C0-47B8-AC96-3309655B78DD}"/>
              </a:ext>
            </a:extLst>
          </p:cNvPr>
          <p:cNvSpPr>
            <a:spLocks noGrp="1"/>
          </p:cNvSpPr>
          <p:nvPr>
            <p:ph type="title"/>
          </p:nvPr>
        </p:nvSpPr>
        <p:spPr/>
        <p:txBody>
          <a:bodyPr/>
          <a:lstStyle/>
          <a:p>
            <a:r>
              <a:rPr lang="hr-HR" dirty="0"/>
              <a:t>		</a:t>
            </a:r>
            <a:r>
              <a:rPr lang="hr-HR" dirty="0">
                <a:latin typeface="Calibri" panose="020F0502020204030204" pitchFamily="34" charset="0"/>
                <a:cs typeface="Calibri" panose="020F0502020204030204" pitchFamily="34" charset="0"/>
              </a:rPr>
              <a:t>Izgubljeno-Nađeno</a:t>
            </a:r>
            <a:endParaRPr lang="en-GB" dirty="0">
              <a:latin typeface="Calibri" panose="020F0502020204030204" pitchFamily="34" charset="0"/>
              <a:cs typeface="Calibri" panose="020F0502020204030204" pitchFamily="34" charset="0"/>
            </a:endParaRPr>
          </a:p>
        </p:txBody>
      </p:sp>
      <p:sp>
        <p:nvSpPr>
          <p:cNvPr id="3" name="Rezervirano mjesto sadržaja 2">
            <a:extLst>
              <a:ext uri="{FF2B5EF4-FFF2-40B4-BE49-F238E27FC236}">
                <a16:creationId xmlns:a16="http://schemas.microsoft.com/office/drawing/2014/main" id="{0E32AD17-B2A1-4804-8CB9-ED2C92E3846F}"/>
              </a:ext>
            </a:extLst>
          </p:cNvPr>
          <p:cNvSpPr>
            <a:spLocks noGrp="1"/>
          </p:cNvSpPr>
          <p:nvPr>
            <p:ph idx="1"/>
          </p:nvPr>
        </p:nvSpPr>
        <p:spPr/>
        <p:txBody>
          <a:bodyPr/>
          <a:lstStyle/>
          <a:p>
            <a:r>
              <a:rPr lang="hr-HR" dirty="0">
                <a:latin typeface="Calibri" panose="020F0502020204030204" pitchFamily="34" charset="0"/>
                <a:cs typeface="Calibri" panose="020F0502020204030204" pitchFamily="34" charset="0"/>
              </a:rPr>
              <a:t>Traži se vlasnik košulje. Košulja je debela smeđa i ima rupu . Ako je to </a:t>
            </a:r>
            <a:r>
              <a:rPr lang="hr-HR" dirty="0" err="1">
                <a:latin typeface="Calibri" panose="020F0502020204030204" pitchFamily="34" charset="0"/>
                <a:cs typeface="Calibri" panose="020F0502020204030204" pitchFamily="34" charset="0"/>
              </a:rPr>
              <a:t>ićije</a:t>
            </a:r>
            <a:r>
              <a:rPr lang="hr-HR" dirty="0">
                <a:latin typeface="Calibri" panose="020F0502020204030204" pitchFamily="34" charset="0"/>
                <a:cs typeface="Calibri" panose="020F0502020204030204" pitchFamily="34" charset="0"/>
              </a:rPr>
              <a:t>, neka se javi na adresu Ulica Šume Striborove 5. Vlasnik neka dođe po to što prije. Izgubljene stvari koje stoje kod nas više od 3 tjedna bacamo. Molimo da se nitko ne pravi da je vlasnik ako nije. Nadamo se da će vlasnik doći po košulju.</a:t>
            </a:r>
          </a:p>
          <a:p>
            <a:r>
              <a:rPr lang="hr-HR" dirty="0">
                <a:latin typeface="Calibri" panose="020F0502020204030204" pitchFamily="34" charset="0"/>
                <a:cs typeface="Calibri" panose="020F0502020204030204" pitchFamily="34" charset="0"/>
              </a:rPr>
              <a:t>P.S. Na građevini piše IZGUBLJENO-NAĐENO.</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288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8E6534-0A26-4A1D-8AFC-3EA7552D342A}"/>
              </a:ext>
            </a:extLst>
          </p:cNvPr>
          <p:cNvSpPr>
            <a:spLocks noGrp="1"/>
          </p:cNvSpPr>
          <p:nvPr>
            <p:ph type="title"/>
          </p:nvPr>
        </p:nvSpPr>
        <p:spPr/>
        <p:txBody>
          <a:bodyPr/>
          <a:lstStyle/>
          <a:p>
            <a:r>
              <a:rPr lang="hr-HR" dirty="0"/>
              <a:t>		</a:t>
            </a:r>
            <a:r>
              <a:rPr lang="hr-HR" dirty="0">
                <a:latin typeface="Calibri" panose="020F0502020204030204" pitchFamily="34" charset="0"/>
                <a:cs typeface="Calibri" panose="020F0502020204030204" pitchFamily="34" charset="0"/>
              </a:rPr>
              <a:t>	Začarana vatra</a:t>
            </a:r>
            <a:endParaRPr lang="en-GB" dirty="0">
              <a:latin typeface="Calibri" panose="020F0502020204030204" pitchFamily="34" charset="0"/>
              <a:cs typeface="Calibri" panose="020F0502020204030204" pitchFamily="34" charset="0"/>
            </a:endParaRPr>
          </a:p>
        </p:txBody>
      </p:sp>
      <p:sp>
        <p:nvSpPr>
          <p:cNvPr id="3" name="Rezervirano mjesto sadržaja 2">
            <a:extLst>
              <a:ext uri="{FF2B5EF4-FFF2-40B4-BE49-F238E27FC236}">
                <a16:creationId xmlns:a16="http://schemas.microsoft.com/office/drawing/2014/main" id="{A9567E19-82FF-402D-8A66-7F34EB6336DF}"/>
              </a:ext>
            </a:extLst>
          </p:cNvPr>
          <p:cNvSpPr>
            <a:spLocks noGrp="1"/>
          </p:cNvSpPr>
          <p:nvPr>
            <p:ph idx="1"/>
          </p:nvPr>
        </p:nvSpPr>
        <p:spPr>
          <a:xfrm>
            <a:off x="1141412" y="2209730"/>
            <a:ext cx="9905999" cy="3541714"/>
          </a:xfrm>
        </p:spPr>
        <p:txBody>
          <a:bodyPr>
            <a:normAutofit fontScale="92500" lnSpcReduction="20000"/>
          </a:bodyPr>
          <a:lstStyle/>
          <a:p>
            <a:r>
              <a:rPr lang="hr-HR" dirty="0">
                <a:latin typeface="Calibri" panose="020F0502020204030204" pitchFamily="34" charset="0"/>
                <a:cs typeface="Calibri" panose="020F0502020204030204" pitchFamily="34" charset="0"/>
              </a:rPr>
              <a:t>Jednog dana ja i moj prijatelj Dino. Išli smo u šumu. Zapalili smo vatru, a odjednom su iz nje počeli iskakati Domaći. Dino i ja smo se pitali što se događa?  Polako smo se udaljavali od vatre. Onda je jedan Domaći rekao da se nemamo čega bojati. Polako smo se počeli približavati vatri i Domaćima ali se u tom tenu  vatra ugasila. A onda se upalila pa se ugasila i tako dalje. Dok jednom nije ostala upaljena. A iz nje su izašla još tri Domaća. Svi oni su onda počeli skakati oko vatre. Pitali smo ih što to rade? Oni su </a:t>
            </a:r>
            <a:r>
              <a:rPr lang="hr-HR" dirty="0" err="1">
                <a:latin typeface="Calibri" panose="020F0502020204030204" pitchFamily="34" charset="0"/>
                <a:cs typeface="Calibri" panose="020F0502020204030204" pitchFamily="34" charset="0"/>
              </a:rPr>
              <a:t>rekl</a:t>
            </a:r>
            <a:r>
              <a:rPr lang="hr-HR" dirty="0">
                <a:latin typeface="Calibri" panose="020F0502020204030204" pitchFamily="34" charset="0"/>
                <a:cs typeface="Calibri" panose="020F0502020204030204" pitchFamily="34" charset="0"/>
              </a:rPr>
              <a:t> da plešu. Pa smo se i mi pridružili. Plesali smo i plesali sve dok nije pala noć. Pitali smo ih zašto su zapravo došli? Reki su da su došli jer smo zapalili vatru. Rekli su da ne smijemo paliti vatru. Mi smo rekli da nismo </a:t>
            </a:r>
            <a:r>
              <a:rPr lang="hr-HR" dirty="0" err="1">
                <a:latin typeface="Calibri" panose="020F0502020204030204" pitchFamily="34" charset="0"/>
                <a:cs typeface="Calibri" panose="020F0502020204030204" pitchFamily="34" charset="0"/>
              </a:rPr>
              <a:t>znlai</a:t>
            </a:r>
            <a:r>
              <a:rPr lang="hr-HR" dirty="0">
                <a:latin typeface="Calibri" panose="020F0502020204030204" pitchFamily="34" charset="0"/>
                <a:cs typeface="Calibri" panose="020F0502020204030204" pitchFamily="34" charset="0"/>
              </a:rPr>
              <a:t> i da nećemo više paliti vatru u šumi.</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506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8C3D0D-DE15-4FD6-B979-59CB87B69C54}"/>
              </a:ext>
            </a:extLst>
          </p:cNvPr>
          <p:cNvSpPr>
            <a:spLocks noGrp="1"/>
          </p:cNvSpPr>
          <p:nvPr>
            <p:ph type="title"/>
          </p:nvPr>
        </p:nvSpPr>
        <p:spPr/>
        <p:txBody>
          <a:bodyPr/>
          <a:lstStyle/>
          <a:p>
            <a:r>
              <a:rPr lang="hr-HR" dirty="0"/>
              <a:t>					strip</a:t>
            </a:r>
            <a:endParaRPr lang="en-GB" dirty="0"/>
          </a:p>
        </p:txBody>
      </p:sp>
      <p:pic>
        <p:nvPicPr>
          <p:cNvPr id="5" name="Rezervirano mjesto sadržaja 4">
            <a:extLst>
              <a:ext uri="{FF2B5EF4-FFF2-40B4-BE49-F238E27FC236}">
                <a16:creationId xmlns:a16="http://schemas.microsoft.com/office/drawing/2014/main" id="{772D1F2A-F78C-43F7-89BD-01661B24B961}"/>
              </a:ext>
            </a:extLst>
          </p:cNvPr>
          <p:cNvPicPr>
            <a:picLocks noGrp="1" noChangeAspect="1"/>
          </p:cNvPicPr>
          <p:nvPr>
            <p:ph idx="1"/>
          </p:nvPr>
        </p:nvPicPr>
        <p:blipFill>
          <a:blip r:embed="rId2"/>
          <a:stretch>
            <a:fillRect/>
          </a:stretch>
        </p:blipFill>
        <p:spPr>
          <a:xfrm>
            <a:off x="3029447" y="2097088"/>
            <a:ext cx="5764695" cy="3301848"/>
          </a:xfrm>
        </p:spPr>
      </p:pic>
    </p:spTree>
    <p:extLst>
      <p:ext uri="{BB962C8B-B14F-4D97-AF65-F5344CB8AC3E}">
        <p14:creationId xmlns:p14="http://schemas.microsoft.com/office/powerpoint/2010/main" val="132075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8AF4DC-8173-4E23-A5A2-2A9460D465ED}"/>
              </a:ext>
            </a:extLst>
          </p:cNvPr>
          <p:cNvSpPr>
            <a:spLocks noGrp="1"/>
          </p:cNvSpPr>
          <p:nvPr>
            <p:ph type="title"/>
          </p:nvPr>
        </p:nvSpPr>
        <p:spPr/>
        <p:txBody>
          <a:bodyPr/>
          <a:lstStyle/>
          <a:p>
            <a:r>
              <a:rPr lang="hr-HR" dirty="0"/>
              <a:t>				</a:t>
            </a:r>
            <a:r>
              <a:rPr lang="hr-HR" sz="6600" dirty="0">
                <a:latin typeface="Calibri" panose="020F0502020204030204" pitchFamily="34" charset="0"/>
                <a:cs typeface="Calibri" panose="020F0502020204030204" pitchFamily="34" charset="0"/>
              </a:rPr>
              <a:t>Regoč</a:t>
            </a:r>
            <a:endParaRPr lang="en-GB"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399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973E263C-78F7-440D-A97E-2DEAEB9F1474}"/>
              </a:ext>
            </a:extLst>
          </p:cNvPr>
          <p:cNvSpPr>
            <a:spLocks noGrp="1"/>
          </p:cNvSpPr>
          <p:nvPr>
            <p:ph type="title"/>
          </p:nvPr>
        </p:nvSpPr>
        <p:spPr/>
        <p:txBody>
          <a:bodyPr/>
          <a:lstStyle/>
          <a:p>
            <a:r>
              <a:rPr lang="hr-HR" dirty="0"/>
              <a:t>Tema, likovi i poruka</a:t>
            </a:r>
            <a:endParaRPr lang="en-GB" dirty="0"/>
          </a:p>
        </p:txBody>
      </p:sp>
      <p:sp>
        <p:nvSpPr>
          <p:cNvPr id="4" name="Rezervirano mjesto sadržaja 3">
            <a:extLst>
              <a:ext uri="{FF2B5EF4-FFF2-40B4-BE49-F238E27FC236}">
                <a16:creationId xmlns:a16="http://schemas.microsoft.com/office/drawing/2014/main" id="{BB71E6A6-765D-42E4-9C68-2FAFFFBC5E0E}"/>
              </a:ext>
            </a:extLst>
          </p:cNvPr>
          <p:cNvSpPr>
            <a:spLocks noGrp="1"/>
          </p:cNvSpPr>
          <p:nvPr>
            <p:ph idx="1"/>
          </p:nvPr>
        </p:nvSpPr>
        <p:spPr/>
        <p:txBody>
          <a:bodyPr/>
          <a:lstStyle/>
          <a:p>
            <a:r>
              <a:rPr lang="hr-HR" dirty="0"/>
              <a:t>Tema: Regoč i </a:t>
            </a:r>
            <a:r>
              <a:rPr lang="hr-HR" dirty="0" err="1"/>
              <a:t>Kosjenka</a:t>
            </a:r>
            <a:r>
              <a:rPr lang="hr-HR" dirty="0"/>
              <a:t> pomažu čobanima</a:t>
            </a:r>
          </a:p>
          <a:p>
            <a:r>
              <a:rPr lang="hr-HR" dirty="0"/>
              <a:t>Likovi: Regoč, </a:t>
            </a:r>
            <a:r>
              <a:rPr lang="hr-HR" dirty="0" err="1"/>
              <a:t>Kosjenka</a:t>
            </a:r>
            <a:r>
              <a:rPr lang="hr-HR" dirty="0"/>
              <a:t> i čobančad</a:t>
            </a:r>
          </a:p>
          <a:p>
            <a:r>
              <a:rPr lang="hr-HR" dirty="0"/>
              <a:t>Poruka: </a:t>
            </a:r>
            <a:r>
              <a:rPr lang="hr-HR" dirty="0" err="1"/>
              <a:t>Uvjek</a:t>
            </a:r>
            <a:r>
              <a:rPr lang="hr-HR" dirty="0"/>
              <a:t> pomaži drugima.</a:t>
            </a:r>
            <a:endParaRPr lang="en-GB" dirty="0"/>
          </a:p>
        </p:txBody>
      </p:sp>
    </p:spTree>
    <p:extLst>
      <p:ext uri="{BB962C8B-B14F-4D97-AF65-F5344CB8AC3E}">
        <p14:creationId xmlns:p14="http://schemas.microsoft.com/office/powerpoint/2010/main" val="379923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DB74BF-A900-4750-B8CB-CA5D64BAEF4C}"/>
              </a:ext>
            </a:extLst>
          </p:cNvPr>
          <p:cNvSpPr>
            <a:spLocks noGrp="1"/>
          </p:cNvSpPr>
          <p:nvPr>
            <p:ph type="title"/>
          </p:nvPr>
        </p:nvSpPr>
        <p:spPr/>
        <p:txBody>
          <a:bodyPr/>
          <a:lstStyle/>
          <a:p>
            <a:r>
              <a:rPr lang="hr-HR" dirty="0"/>
              <a:t>				osobine</a:t>
            </a:r>
            <a:endParaRPr lang="en-GB" dirty="0"/>
          </a:p>
        </p:txBody>
      </p:sp>
      <p:sp>
        <p:nvSpPr>
          <p:cNvPr id="3" name="Rezervirano mjesto sadržaja 2">
            <a:extLst>
              <a:ext uri="{FF2B5EF4-FFF2-40B4-BE49-F238E27FC236}">
                <a16:creationId xmlns:a16="http://schemas.microsoft.com/office/drawing/2014/main" id="{41BFE73F-C258-4B15-9D64-07A3FAD565AF}"/>
              </a:ext>
            </a:extLst>
          </p:cNvPr>
          <p:cNvSpPr>
            <a:spLocks noGrp="1"/>
          </p:cNvSpPr>
          <p:nvPr>
            <p:ph idx="1"/>
          </p:nvPr>
        </p:nvSpPr>
        <p:spPr/>
        <p:txBody>
          <a:bodyPr/>
          <a:lstStyle/>
          <a:p>
            <a:r>
              <a:rPr lang="hr-HR" dirty="0" err="1"/>
              <a:t>Kosjenka</a:t>
            </a:r>
            <a:r>
              <a:rPr lang="hr-HR" dirty="0"/>
              <a:t>: razigranost, radoznalost, dobroćudnost, plašljivost, upornost, </a:t>
            </a:r>
            <a:r>
              <a:rPr lang="hr-HR" dirty="0" err="1"/>
              <a:t>domišlljatost</a:t>
            </a:r>
            <a:r>
              <a:rPr lang="hr-HR" dirty="0"/>
              <a:t>, sitnoća, veselost i uspravnost.</a:t>
            </a:r>
          </a:p>
          <a:p>
            <a:r>
              <a:rPr lang="hr-HR" dirty="0"/>
              <a:t>Regoč: tromost, nepromišljenost, </a:t>
            </a:r>
            <a:r>
              <a:rPr lang="hr-HR" dirty="0" err="1"/>
              <a:t>ravnodošnost</a:t>
            </a:r>
            <a:r>
              <a:rPr lang="hr-HR" dirty="0"/>
              <a:t> i golemost.</a:t>
            </a:r>
            <a:endParaRPr lang="en-GB" dirty="0"/>
          </a:p>
        </p:txBody>
      </p:sp>
    </p:spTree>
    <p:extLst>
      <p:ext uri="{BB962C8B-B14F-4D97-AF65-F5344CB8AC3E}">
        <p14:creationId xmlns:p14="http://schemas.microsoft.com/office/powerpoint/2010/main" val="1964436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50F09A-80E0-4F3D-BDD4-5CFD9A0859DE}"/>
              </a:ext>
            </a:extLst>
          </p:cNvPr>
          <p:cNvSpPr>
            <a:spLocks noGrp="1"/>
          </p:cNvSpPr>
          <p:nvPr>
            <p:ph type="title"/>
          </p:nvPr>
        </p:nvSpPr>
        <p:spPr/>
        <p:txBody>
          <a:bodyPr/>
          <a:lstStyle/>
          <a:p>
            <a:r>
              <a:rPr lang="hr-HR" dirty="0"/>
              <a:t>Godišnja doba i mjesta radnje</a:t>
            </a:r>
            <a:endParaRPr lang="en-GB" dirty="0"/>
          </a:p>
        </p:txBody>
      </p:sp>
      <p:sp>
        <p:nvSpPr>
          <p:cNvPr id="3" name="Rezervirano mjesto sadržaja 2">
            <a:extLst>
              <a:ext uri="{FF2B5EF4-FFF2-40B4-BE49-F238E27FC236}">
                <a16:creationId xmlns:a16="http://schemas.microsoft.com/office/drawing/2014/main" id="{B2F04F8F-D73D-4AD8-98F3-AA9B6CF0CB97}"/>
              </a:ext>
            </a:extLst>
          </p:cNvPr>
          <p:cNvSpPr>
            <a:spLocks noGrp="1"/>
          </p:cNvSpPr>
          <p:nvPr>
            <p:ph idx="1"/>
          </p:nvPr>
        </p:nvSpPr>
        <p:spPr/>
        <p:txBody>
          <a:bodyPr/>
          <a:lstStyle/>
          <a:p>
            <a:r>
              <a:rPr lang="hr-HR" dirty="0"/>
              <a:t>Najvažniji događaji se zbivaju: na rijeci, na livadi i u </a:t>
            </a:r>
            <a:r>
              <a:rPr lang="hr-HR" dirty="0" err="1"/>
              <a:t>Legen</a:t>
            </a:r>
            <a:r>
              <a:rPr lang="hr-HR" dirty="0"/>
              <a:t> Gradu.</a:t>
            </a:r>
          </a:p>
          <a:p>
            <a:r>
              <a:rPr lang="hr-HR" dirty="0"/>
              <a:t>U </a:t>
            </a:r>
            <a:r>
              <a:rPr lang="hr-HR" dirty="0" err="1"/>
              <a:t>Legen</a:t>
            </a:r>
            <a:r>
              <a:rPr lang="hr-HR" dirty="0"/>
              <a:t> Gradu je zima a na livadama je proljeće.</a:t>
            </a:r>
          </a:p>
        </p:txBody>
      </p:sp>
    </p:spTree>
    <p:extLst>
      <p:ext uri="{BB962C8B-B14F-4D97-AF65-F5344CB8AC3E}">
        <p14:creationId xmlns:p14="http://schemas.microsoft.com/office/powerpoint/2010/main" val="4255680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užnica">
  <a:themeElements>
    <a:clrScheme name="Kružnica">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Kružn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užnica">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TM04033919[[fn=Kružnica]]</Template>
  <TotalTime>324</TotalTime>
  <Words>446</Words>
  <Application>Microsoft Office PowerPoint</Application>
  <PresentationFormat>Široki zaslon</PresentationFormat>
  <Paragraphs>29</Paragraphs>
  <Slides>10</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10</vt:i4>
      </vt:variant>
    </vt:vector>
  </HeadingPairs>
  <TitlesOfParts>
    <vt:vector size="14" baseType="lpstr">
      <vt:lpstr>Arial</vt:lpstr>
      <vt:lpstr>Calibri</vt:lpstr>
      <vt:lpstr>Tw Cen MT</vt:lpstr>
      <vt:lpstr>Kružnica</vt:lpstr>
      <vt:lpstr>Šuma  striborova</vt:lpstr>
      <vt:lpstr>Tema, likovi i poruka</vt:lpstr>
      <vt:lpstr>  Izgubljeno-Nađeno</vt:lpstr>
      <vt:lpstr>   Začarana vatra</vt:lpstr>
      <vt:lpstr>     strip</vt:lpstr>
      <vt:lpstr>    Regoč</vt:lpstr>
      <vt:lpstr>Tema, likovi i poruka</vt:lpstr>
      <vt:lpstr>    osobine</vt:lpstr>
      <vt:lpstr>Godišnja doba i mjesta radnje</vt:lpstr>
      <vt:lpstr>  Neobične i nepoznate riječi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Šuma  striborova</dc:title>
  <dc:creator>Domagoj Brković</dc:creator>
  <cp:lastModifiedBy>Domagoj Brković</cp:lastModifiedBy>
  <cp:revision>24</cp:revision>
  <dcterms:created xsi:type="dcterms:W3CDTF">2020-03-28T11:14:01Z</dcterms:created>
  <dcterms:modified xsi:type="dcterms:W3CDTF">2020-03-29T15:45:35Z</dcterms:modified>
</cp:coreProperties>
</file>